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C Fifindrel" pitchFamily="2" charset="77"/>
      <p:regular r:id="rId10"/>
    </p:embeddedFont>
    <p:embeddedFont>
      <p:font typeface="Bobby Jones Condensed Soft" pitchFamily="2" charset="77"/>
      <p:regular r:id="rId11"/>
    </p:embeddedFont>
    <p:embeddedFont>
      <p:font typeface="Impact" panose="020B0806030902050204" pitchFamily="34" charset="0"/>
      <p:regular r:id="rId12"/>
    </p:embeddedFont>
    <p:embeddedFont>
      <p:font typeface="Porcelain" pitchFamily="2" charset="0"/>
      <p:regular r:id="rId13"/>
    </p:embeddedFont>
    <p:embeddedFont>
      <p:font typeface="Program" pitchFamily="2" charset="7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5" d="100"/>
          <a:sy n="75" d="100"/>
        </p:scale>
        <p:origin x="43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888173" y="3672759"/>
            <a:ext cx="16441591" cy="274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1"/>
              </a:lnSpc>
            </a:pPr>
            <a:r>
              <a:rPr lang="en-US" sz="20060">
                <a:solidFill>
                  <a:srgbClr val="FF5757"/>
                </a:solidFill>
                <a:latin typeface="Program"/>
                <a:ea typeface="Program"/>
                <a:cs typeface="Program"/>
                <a:sym typeface="Program"/>
              </a:rPr>
              <a:t>BASES DE DATOS</a:t>
            </a:r>
          </a:p>
        </p:txBody>
      </p:sp>
      <p:sp>
        <p:nvSpPr>
          <p:cNvPr id="4" name="Freeform 4"/>
          <p:cNvSpPr/>
          <p:nvPr/>
        </p:nvSpPr>
        <p:spPr>
          <a:xfrm>
            <a:off x="4861135" y="647700"/>
            <a:ext cx="9154947" cy="3096037"/>
          </a:xfrm>
          <a:custGeom>
            <a:avLst/>
            <a:gdLst/>
            <a:ahLst/>
            <a:cxnLst/>
            <a:rect l="l" t="t" r="r" b="b"/>
            <a:pathLst>
              <a:path w="9154947" h="3096037">
                <a:moveTo>
                  <a:pt x="0" y="0"/>
                </a:moveTo>
                <a:lnTo>
                  <a:pt x="9154947" y="0"/>
                </a:lnTo>
                <a:lnTo>
                  <a:pt x="9154947" y="3096037"/>
                </a:lnTo>
                <a:lnTo>
                  <a:pt x="0" y="309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5400000">
            <a:off x="15489859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5400000">
            <a:off x="8872013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5400000">
            <a:off x="2324229" y="-2672648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5400000">
            <a:off x="15489859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5400000">
            <a:off x="8872013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5400000">
            <a:off x="2324229" y="6573789"/>
            <a:ext cx="473912" cy="6547784"/>
          </a:xfrm>
          <a:custGeom>
            <a:avLst/>
            <a:gdLst/>
            <a:ahLst/>
            <a:cxnLst/>
            <a:rect l="l" t="t" r="r" b="b"/>
            <a:pathLst>
              <a:path w="473912" h="6547784">
                <a:moveTo>
                  <a:pt x="0" y="0"/>
                </a:moveTo>
                <a:lnTo>
                  <a:pt x="473912" y="0"/>
                </a:lnTo>
                <a:lnTo>
                  <a:pt x="473912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1484579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5504901" y="7048606"/>
            <a:ext cx="2391932" cy="2383234"/>
          </a:xfrm>
          <a:custGeom>
            <a:avLst/>
            <a:gdLst/>
            <a:ahLst/>
            <a:cxnLst/>
            <a:rect l="l" t="t" r="r" b="b"/>
            <a:pathLst>
              <a:path w="2391932" h="2383234">
                <a:moveTo>
                  <a:pt x="0" y="0"/>
                </a:moveTo>
                <a:lnTo>
                  <a:pt x="2391932" y="0"/>
                </a:lnTo>
                <a:lnTo>
                  <a:pt x="2391932" y="2383234"/>
                </a:lnTo>
                <a:lnTo>
                  <a:pt x="0" y="2383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5409700" y="1442770"/>
            <a:ext cx="7468599" cy="1925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12"/>
              </a:lnSpc>
              <a:spcBef>
                <a:spcPct val="0"/>
              </a:spcBef>
            </a:pPr>
            <a:r>
              <a:rPr lang="en-US" sz="10080">
                <a:solidFill>
                  <a:srgbClr val="FFFFFF"/>
                </a:solidFill>
                <a:latin typeface="Program"/>
                <a:ea typeface="Program"/>
                <a:cs typeface="Program"/>
                <a:sym typeface="Program"/>
              </a:rPr>
              <a:t>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17663" y="6932684"/>
            <a:ext cx="9452675" cy="249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DANIEL GARRIDO</a:t>
            </a:r>
          </a:p>
          <a:p>
            <a:pPr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VANESSA LOPEZ</a:t>
            </a:r>
          </a:p>
          <a:p>
            <a:pPr marL="0" lvl="0" indent="0" algn="ctr">
              <a:lnSpc>
                <a:spcPts val="6413"/>
              </a:lnSpc>
            </a:pPr>
            <a:r>
              <a:rPr lang="en-US" sz="6680">
                <a:solidFill>
                  <a:srgbClr val="FFFFFF"/>
                </a:solidFill>
                <a:latin typeface="Porcelain"/>
                <a:ea typeface="Porcelain"/>
                <a:cs typeface="Porcelain"/>
                <a:sym typeface="Porcelain"/>
              </a:rPr>
              <a:t>JUAN ZUBIAGA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94094" y="150962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6019800" y="454025"/>
            <a:ext cx="529643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46"/>
              </a:lnSpc>
            </a:pPr>
            <a:r>
              <a:rPr lang="en-US" sz="14598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PASOS</a:t>
            </a:r>
          </a:p>
        </p:txBody>
      </p:sp>
      <p:sp>
        <p:nvSpPr>
          <p:cNvPr id="5" name="Freeform 5"/>
          <p:cNvSpPr/>
          <p:nvPr/>
        </p:nvSpPr>
        <p:spPr>
          <a:xfrm>
            <a:off x="13423148" y="6982741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3"/>
                </a:lnTo>
                <a:lnTo>
                  <a:pt x="0" y="242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60511"/>
            <a:ext cx="13478945" cy="87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1– PLANIFICACIÓN DE TABLAS Y RELACIONES</a:t>
            </a:r>
          </a:p>
          <a:p>
            <a:pPr algn="just">
              <a:lnSpc>
                <a:spcPts val="1160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2319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2– CREACIÓN DE TABLAS EN SQL 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3– TRATAMIENTO DE DATOS EN PYTHON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CREACIÓN DE DATAFRAMES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CONVERSIÓN A CSV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4– VINCULACIÓN CON BB.DD. EN EL SERVIDOR: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IMPORTACION DE CSV</a:t>
            </a:r>
          </a:p>
          <a:p>
            <a:pPr algn="just">
              <a:lnSpc>
                <a:spcPts val="2298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marL="1475770" lvl="1" indent="-737885" algn="just">
              <a:lnSpc>
                <a:spcPts val="3964"/>
              </a:lnSpc>
              <a:buFont typeface="Arial"/>
              <a:buChar char="•"/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LIBRERÍA PSYCOPG2</a:t>
            </a:r>
          </a:p>
          <a:p>
            <a:pPr algn="just">
              <a:lnSpc>
                <a:spcPts val="3964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3964"/>
              </a:lnSpc>
            </a:pPr>
            <a:r>
              <a:rPr lang="en-US" sz="6835">
                <a:solidFill>
                  <a:srgbClr val="FFFEF4"/>
                </a:solidFill>
                <a:latin typeface="Porcelain"/>
                <a:ea typeface="Porcelain"/>
                <a:cs typeface="Porcelain"/>
                <a:sym typeface="Porcelain"/>
              </a:rPr>
              <a:t>5–CONFIGURACIÓN FINAL Y CARGA EN LA NUBE</a:t>
            </a:r>
          </a:p>
          <a:p>
            <a:pPr algn="just">
              <a:lnSpc>
                <a:spcPts val="4237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  <a:p>
            <a:pPr algn="just">
              <a:lnSpc>
                <a:spcPts val="4237"/>
              </a:lnSpc>
            </a:pPr>
            <a:endParaRPr lang="en-US" sz="6835">
              <a:solidFill>
                <a:srgbClr val="FFFEF4"/>
              </a:solidFill>
              <a:latin typeface="Porcelain"/>
              <a:ea typeface="Porcelain"/>
              <a:cs typeface="Porcelain"/>
              <a:sym typeface="Porcelain"/>
            </a:endParaRPr>
          </a:p>
        </p:txBody>
      </p:sp>
      <p:sp>
        <p:nvSpPr>
          <p:cNvPr id="8" name="Freeform 8"/>
          <p:cNvSpPr/>
          <p:nvPr/>
        </p:nvSpPr>
        <p:spPr>
          <a:xfrm rot="5399999">
            <a:off x="12385956" y="5244182"/>
            <a:ext cx="5710587" cy="1017065"/>
          </a:xfrm>
          <a:custGeom>
            <a:avLst/>
            <a:gdLst/>
            <a:ahLst/>
            <a:cxnLst/>
            <a:rect l="l" t="t" r="r" b="b"/>
            <a:pathLst>
              <a:path w="5710587" h="1017065">
                <a:moveTo>
                  <a:pt x="0" y="0"/>
                </a:moveTo>
                <a:lnTo>
                  <a:pt x="5710586" y="0"/>
                </a:lnTo>
                <a:lnTo>
                  <a:pt x="5710586" y="1017065"/>
                </a:lnTo>
                <a:lnTo>
                  <a:pt x="0" y="10170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2328954">
            <a:off x="12411044" y="2165010"/>
            <a:ext cx="5860360" cy="4146204"/>
          </a:xfrm>
          <a:custGeom>
            <a:avLst/>
            <a:gdLst/>
            <a:ahLst/>
            <a:cxnLst/>
            <a:rect l="l" t="t" r="r" b="b"/>
            <a:pathLst>
              <a:path w="5860360" h="4146204">
                <a:moveTo>
                  <a:pt x="0" y="0"/>
                </a:moveTo>
                <a:lnTo>
                  <a:pt x="5860360" y="0"/>
                </a:lnTo>
                <a:lnTo>
                  <a:pt x="5860360" y="4146205"/>
                </a:lnTo>
                <a:lnTo>
                  <a:pt x="0" y="41462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10800000">
            <a:off x="14951537" y="713383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41164" y="1616632"/>
            <a:ext cx="15605672" cy="8153963"/>
          </a:xfrm>
          <a:custGeom>
            <a:avLst/>
            <a:gdLst/>
            <a:ahLst/>
            <a:cxnLst/>
            <a:rect l="l" t="t" r="r" b="b"/>
            <a:pathLst>
              <a:path w="15605672" h="8153963">
                <a:moveTo>
                  <a:pt x="0" y="0"/>
                </a:moveTo>
                <a:lnTo>
                  <a:pt x="15605672" y="0"/>
                </a:lnTo>
                <a:lnTo>
                  <a:pt x="15605672" y="8153963"/>
                </a:lnTo>
                <a:lnTo>
                  <a:pt x="0" y="8153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8109262">
            <a:off x="-613511" y="1876449"/>
            <a:ext cx="2551255" cy="1507286"/>
          </a:xfrm>
          <a:custGeom>
            <a:avLst/>
            <a:gdLst/>
            <a:ahLst/>
            <a:cxnLst/>
            <a:rect l="l" t="t" r="r" b="b"/>
            <a:pathLst>
              <a:path w="2551255" h="1507286">
                <a:moveTo>
                  <a:pt x="0" y="0"/>
                </a:moveTo>
                <a:lnTo>
                  <a:pt x="2551254" y="0"/>
                </a:lnTo>
                <a:lnTo>
                  <a:pt x="2551254" y="1507286"/>
                </a:lnTo>
                <a:lnTo>
                  <a:pt x="0" y="150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392799" y="372744"/>
            <a:ext cx="17502402" cy="149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0"/>
              </a:lnSpc>
            </a:pPr>
            <a:r>
              <a:rPr lang="en-US" sz="110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DIAGRAMA ENTIDAD-RELACIÓN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788376" y="240165"/>
            <a:ext cx="1671124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DIAGRAMA DE TABLAS</a:t>
            </a:r>
          </a:p>
        </p:txBody>
      </p:sp>
      <p:sp>
        <p:nvSpPr>
          <p:cNvPr id="4" name="Freeform 4"/>
          <p:cNvSpPr/>
          <p:nvPr/>
        </p:nvSpPr>
        <p:spPr>
          <a:xfrm>
            <a:off x="209191" y="86976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3814434" y="7414914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4"/>
                </a:lnTo>
                <a:lnTo>
                  <a:pt x="0" y="242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2018805" y="1663559"/>
            <a:ext cx="14250390" cy="8229600"/>
          </a:xfrm>
          <a:custGeom>
            <a:avLst/>
            <a:gdLst/>
            <a:ahLst/>
            <a:cxnLst/>
            <a:rect l="l" t="t" r="r" b="b"/>
            <a:pathLst>
              <a:path w="14250390" h="8229600">
                <a:moveTo>
                  <a:pt x="0" y="0"/>
                </a:moveTo>
                <a:lnTo>
                  <a:pt x="14250390" y="0"/>
                </a:lnTo>
                <a:lnTo>
                  <a:pt x="142503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7452168">
            <a:off x="15434715" y="893879"/>
            <a:ext cx="4129818" cy="41148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11067" y="14172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4"/>
                </a:lnTo>
                <a:lnTo>
                  <a:pt x="0" y="315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838267" y="0"/>
            <a:ext cx="9956802" cy="1773323"/>
          </a:xfrm>
          <a:custGeom>
            <a:avLst/>
            <a:gdLst/>
            <a:ahLst/>
            <a:cxnLst/>
            <a:rect l="l" t="t" r="r" b="b"/>
            <a:pathLst>
              <a:path w="9956802" h="1773323">
                <a:moveTo>
                  <a:pt x="0" y="0"/>
                </a:moveTo>
                <a:lnTo>
                  <a:pt x="9956803" y="0"/>
                </a:lnTo>
                <a:lnTo>
                  <a:pt x="9956803" y="1773323"/>
                </a:lnTo>
                <a:lnTo>
                  <a:pt x="0" y="1773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3198479">
            <a:off x="15970188" y="6162323"/>
            <a:ext cx="577605" cy="6547784"/>
          </a:xfrm>
          <a:custGeom>
            <a:avLst/>
            <a:gdLst/>
            <a:ahLst/>
            <a:cxnLst/>
            <a:rect l="l" t="t" r="r" b="b"/>
            <a:pathLst>
              <a:path w="577605" h="6547784">
                <a:moveTo>
                  <a:pt x="0" y="0"/>
                </a:moveTo>
                <a:lnTo>
                  <a:pt x="577605" y="0"/>
                </a:lnTo>
                <a:lnTo>
                  <a:pt x="577605" y="6547784"/>
                </a:lnTo>
                <a:lnTo>
                  <a:pt x="0" y="6547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561" r="-1200111" b="-1712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7679849" y="3975707"/>
            <a:ext cx="9571881" cy="3293901"/>
          </a:xfrm>
          <a:custGeom>
            <a:avLst/>
            <a:gdLst/>
            <a:ahLst/>
            <a:cxnLst/>
            <a:rect l="l" t="t" r="r" b="b"/>
            <a:pathLst>
              <a:path w="9571881" h="3293901">
                <a:moveTo>
                  <a:pt x="0" y="0"/>
                </a:moveTo>
                <a:lnTo>
                  <a:pt x="9571881" y="0"/>
                </a:lnTo>
                <a:lnTo>
                  <a:pt x="9571881" y="3293901"/>
                </a:lnTo>
                <a:lnTo>
                  <a:pt x="0" y="3293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081539" y="3128940"/>
            <a:ext cx="5595906" cy="5175161"/>
          </a:xfrm>
          <a:custGeom>
            <a:avLst/>
            <a:gdLst/>
            <a:ahLst/>
            <a:cxnLst/>
            <a:rect l="l" t="t" r="r" b="b"/>
            <a:pathLst>
              <a:path w="5595906" h="5175161">
                <a:moveTo>
                  <a:pt x="0" y="0"/>
                </a:moveTo>
                <a:lnTo>
                  <a:pt x="5595906" y="0"/>
                </a:lnTo>
                <a:lnTo>
                  <a:pt x="5595906" y="5175161"/>
                </a:lnTo>
                <a:lnTo>
                  <a:pt x="0" y="5175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1162050" y="277341"/>
            <a:ext cx="15963899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141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QUERIES DE CREACIÓN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9048750"/>
            <a:ext cx="2939906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0" y="-4762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136823" y="7629722"/>
            <a:ext cx="3836152" cy="2420263"/>
          </a:xfrm>
          <a:custGeom>
            <a:avLst/>
            <a:gdLst/>
            <a:ahLst/>
            <a:cxnLst/>
            <a:rect l="l" t="t" r="r" b="b"/>
            <a:pathLst>
              <a:path w="3836152" h="2420263">
                <a:moveTo>
                  <a:pt x="0" y="0"/>
                </a:moveTo>
                <a:lnTo>
                  <a:pt x="3836152" y="0"/>
                </a:lnTo>
                <a:lnTo>
                  <a:pt x="3836152" y="2420263"/>
                </a:lnTo>
                <a:lnTo>
                  <a:pt x="0" y="242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7996950" y="7953192"/>
            <a:ext cx="9956802" cy="1773323"/>
          </a:xfrm>
          <a:custGeom>
            <a:avLst/>
            <a:gdLst/>
            <a:ahLst/>
            <a:cxnLst/>
            <a:rect l="l" t="t" r="r" b="b"/>
            <a:pathLst>
              <a:path w="9956802" h="1773323">
                <a:moveTo>
                  <a:pt x="0" y="0"/>
                </a:moveTo>
                <a:lnTo>
                  <a:pt x="9956802" y="0"/>
                </a:lnTo>
                <a:lnTo>
                  <a:pt x="9956802" y="1773323"/>
                </a:lnTo>
                <a:lnTo>
                  <a:pt x="0" y="17733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296897"/>
            <a:ext cx="18173700" cy="1808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141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CONSULTAS Y BÚSQUEDAS</a:t>
            </a:r>
          </a:p>
        </p:txBody>
      </p:sp>
      <p:sp>
        <p:nvSpPr>
          <p:cNvPr id="7" name="Freeform 7"/>
          <p:cNvSpPr/>
          <p:nvPr/>
        </p:nvSpPr>
        <p:spPr>
          <a:xfrm>
            <a:off x="585134" y="2126416"/>
            <a:ext cx="6846539" cy="2886129"/>
          </a:xfrm>
          <a:custGeom>
            <a:avLst/>
            <a:gdLst/>
            <a:ahLst/>
            <a:cxnLst/>
            <a:rect l="l" t="t" r="r" b="b"/>
            <a:pathLst>
              <a:path w="6846539" h="2886129">
                <a:moveTo>
                  <a:pt x="0" y="0"/>
                </a:moveTo>
                <a:lnTo>
                  <a:pt x="6846539" y="0"/>
                </a:lnTo>
                <a:lnTo>
                  <a:pt x="6846539" y="2886129"/>
                </a:lnTo>
                <a:lnTo>
                  <a:pt x="0" y="28861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585134" y="5003020"/>
            <a:ext cx="6846539" cy="3890513"/>
          </a:xfrm>
          <a:custGeom>
            <a:avLst/>
            <a:gdLst/>
            <a:ahLst/>
            <a:cxnLst/>
            <a:rect l="l" t="t" r="r" b="b"/>
            <a:pathLst>
              <a:path w="6846539" h="3890513">
                <a:moveTo>
                  <a:pt x="0" y="0"/>
                </a:moveTo>
                <a:lnTo>
                  <a:pt x="6846539" y="0"/>
                </a:lnTo>
                <a:lnTo>
                  <a:pt x="6846539" y="3890513"/>
                </a:lnTo>
                <a:lnTo>
                  <a:pt x="0" y="3890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8400307" y="3105540"/>
            <a:ext cx="9150087" cy="4632231"/>
          </a:xfrm>
          <a:custGeom>
            <a:avLst/>
            <a:gdLst/>
            <a:ahLst/>
            <a:cxnLst/>
            <a:rect l="l" t="t" r="r" b="b"/>
            <a:pathLst>
              <a:path w="9150087" h="4632231">
                <a:moveTo>
                  <a:pt x="0" y="0"/>
                </a:moveTo>
                <a:lnTo>
                  <a:pt x="9150087" y="0"/>
                </a:lnTo>
                <a:lnTo>
                  <a:pt x="9150087" y="4632231"/>
                </a:lnTo>
                <a:lnTo>
                  <a:pt x="0" y="4632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0" y="9048750"/>
            <a:ext cx="1193057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2588486" y="168571"/>
            <a:ext cx="1427568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20"/>
              </a:lnSpc>
            </a:pPr>
            <a:r>
              <a:rPr lang="en-US" sz="1682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ESCALABILIDAD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813" y="8521534"/>
            <a:ext cx="1257755" cy="17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44"/>
              </a:lnSpc>
              <a:spcBef>
                <a:spcPct val="0"/>
              </a:spcBef>
            </a:pPr>
            <a:r>
              <a:rPr lang="en-US" sz="10317">
                <a:solidFill>
                  <a:srgbClr val="037476"/>
                </a:solidFill>
                <a:latin typeface="AC Fifindrel"/>
                <a:ea typeface="AC Fifindrel"/>
                <a:cs typeface="AC Fifindrel"/>
                <a:sym typeface="AC Fifindrel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747" y="2483111"/>
            <a:ext cx="17692505" cy="4369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7"/>
              </a:lnSpc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</a:t>
            </a: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NDEPENDENCIA DE LAS TABLAS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: CADA ENTIDAD TIENE SU PROPIA TABLA CON RELACIONES BIEN DEFINIDAS. - SE PUEDEN AGREGAR NUEVAS ENTIDADES O REGISTROS SIN ALTERAR LAS EXISTENTES.</a:t>
            </a:r>
          </a:p>
          <a:p>
            <a:pPr algn="just">
              <a:lnSpc>
                <a:spcPts val="2120"/>
              </a:lnSpc>
            </a:pPr>
            <a:endParaRPr lang="en-US" sz="3601" dirty="0">
              <a:solidFill>
                <a:srgbClr val="FFFEF4"/>
              </a:solidFill>
              <a:latin typeface="Bobby Jones Condensed Soft"/>
              <a:ea typeface="Bobby Jones Condensed Soft"/>
              <a:cs typeface="Bobby Jones Condensed Soft"/>
              <a:sym typeface="Bobby Jones Condensed Soft"/>
            </a:endParaRPr>
          </a:p>
          <a:p>
            <a:pPr algn="just">
              <a:lnSpc>
                <a:spcPts val="3817"/>
              </a:lnSpc>
            </a:pP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SOPORTE PARA EXPANSIONES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:  </a:t>
            </a:r>
          </a:p>
          <a:p>
            <a:pPr marL="777489" lvl="1" indent="-388745" algn="just">
              <a:lnSpc>
                <a:spcPts val="3817"/>
              </a:lnSpc>
              <a:buFont typeface="Arial"/>
              <a:buChar char="•"/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SE PUEDEN AGREGAR NUEVAS UBICACIONES, CURSOS O ALUMNOS CON UN ID ÚNICO. </a:t>
            </a:r>
          </a:p>
          <a:p>
            <a:pPr marL="777489" lvl="1" indent="-388745" algn="just">
              <a:lnSpc>
                <a:spcPts val="3817"/>
              </a:lnSpc>
              <a:buFont typeface="Arial"/>
              <a:buChar char="•"/>
            </a:pP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RELACIONAR LOS NUEVOS CURSOS CON UN NUEVO CAMPUS O UNA NUEVA VERTICAL SIMPLEMENTE REQUIERE DEFINIR SU ID EN LA TABLA CORRESPONDIENTE.</a:t>
            </a:r>
          </a:p>
          <a:p>
            <a:pPr algn="just">
              <a:lnSpc>
                <a:spcPts val="2120"/>
              </a:lnSpc>
            </a:pPr>
            <a:endParaRPr lang="en-US" sz="3601" dirty="0">
              <a:solidFill>
                <a:srgbClr val="FFFEF4"/>
              </a:solidFill>
              <a:latin typeface="Bobby Jones Condensed Soft"/>
              <a:ea typeface="Bobby Jones Condensed Soft"/>
              <a:cs typeface="Bobby Jones Condensed Soft"/>
              <a:sym typeface="Bobby Jones Condensed Soft"/>
            </a:endParaRPr>
          </a:p>
          <a:p>
            <a:pPr algn="just">
              <a:lnSpc>
                <a:spcPts val="3817"/>
              </a:lnSpc>
            </a:pPr>
            <a:r>
              <a:rPr lang="en-US" sz="3601" u="sng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AISLAMIENTO DE RESPONSABILIDADES:</a:t>
            </a:r>
            <a:r>
              <a:rPr lang="en-US" sz="3601" dirty="0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TABLAS INTERMEDIAS COMO PROFESOR_CURSO ASEGURAN QUE SE PUEDAN ESCALAR LAS RELACIONES (UN PROFESOR CON MÚLTIPLES CURSOS O UN CURSO CON VARIOS PROFESORES) SIN ALTERAR LAS TABLAS BASE.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2567" y="7456029"/>
            <a:ext cx="7367064" cy="240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3601" u="sng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SUPUESTO 1 : UN NUEVO CAMPUS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-NUEVO REGISTRO EN CAMPUS CON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SUS CARACTERÍSTICAS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-ASIGNARLE UNA PROMOCIÓN, AULA Y ALUMNOS, SIN TENER QUE ALTERAR NADA, SOLO AÑADIR.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6326" y="7456029"/>
            <a:ext cx="7796986" cy="193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3601" u="sng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SUPUESTO 2 : ALUMNO QUE SE VA A MITAD DE CURSO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-SE PODRÍA AÑADIR UNA COLUMNA ‘ESTAD0’ EN ALUMNOS, O SIMPLEMENTE ELIMINAR SUS REGISTROS.</a:t>
            </a:r>
          </a:p>
          <a:p>
            <a:pPr algn="ctr">
              <a:lnSpc>
                <a:spcPts val="3817"/>
              </a:lnSpc>
            </a:pPr>
            <a:r>
              <a:rPr lang="en-US" sz="3601">
                <a:solidFill>
                  <a:srgbClr val="FFFEF4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-MINIMO IMPACTO EN LAS DEMÁS TABLAS.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4027" y="5794034"/>
            <a:ext cx="10859945" cy="1934174"/>
          </a:xfrm>
          <a:custGeom>
            <a:avLst/>
            <a:gdLst/>
            <a:ahLst/>
            <a:cxnLst/>
            <a:rect l="l" t="t" r="r" b="b"/>
            <a:pathLst>
              <a:path w="10859945" h="1934174">
                <a:moveTo>
                  <a:pt x="0" y="0"/>
                </a:moveTo>
                <a:lnTo>
                  <a:pt x="10859946" y="0"/>
                </a:lnTo>
                <a:lnTo>
                  <a:pt x="10859946" y="1934175"/>
                </a:lnTo>
                <a:lnTo>
                  <a:pt x="0" y="193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94094" y="150962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400000">
            <a:off x="14967303" y="168351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5400000">
            <a:off x="-17389" y="7036654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3" y="0"/>
                </a:lnTo>
                <a:lnTo>
                  <a:pt x="3187943" y="3153164"/>
                </a:lnTo>
                <a:lnTo>
                  <a:pt x="0" y="315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10800000">
            <a:off x="14949914" y="7133835"/>
            <a:ext cx="3187942" cy="3153165"/>
          </a:xfrm>
          <a:custGeom>
            <a:avLst/>
            <a:gdLst/>
            <a:ahLst/>
            <a:cxnLst/>
            <a:rect l="l" t="t" r="r" b="b"/>
            <a:pathLst>
              <a:path w="3187942" h="3153165">
                <a:moveTo>
                  <a:pt x="0" y="0"/>
                </a:moveTo>
                <a:lnTo>
                  <a:pt x="3187942" y="0"/>
                </a:lnTo>
                <a:lnTo>
                  <a:pt x="3187942" y="3153165"/>
                </a:lnTo>
                <a:lnTo>
                  <a:pt x="0" y="315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384324" y="532434"/>
            <a:ext cx="3210420" cy="3086260"/>
          </a:xfrm>
          <a:custGeom>
            <a:avLst/>
            <a:gdLst/>
            <a:ahLst/>
            <a:cxnLst/>
            <a:rect l="l" t="t" r="r" b="b"/>
            <a:pathLst>
              <a:path w="3210420" h="3086260">
                <a:moveTo>
                  <a:pt x="0" y="0"/>
                </a:moveTo>
                <a:lnTo>
                  <a:pt x="3210420" y="0"/>
                </a:lnTo>
                <a:lnTo>
                  <a:pt x="3210420" y="3086259"/>
                </a:lnTo>
                <a:lnTo>
                  <a:pt x="0" y="3086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5137338" y="294260"/>
            <a:ext cx="3562608" cy="3562608"/>
          </a:xfrm>
          <a:custGeom>
            <a:avLst/>
            <a:gdLst/>
            <a:ahLst/>
            <a:cxnLst/>
            <a:rect l="l" t="t" r="r" b="b"/>
            <a:pathLst>
              <a:path w="3562608" h="3562608">
                <a:moveTo>
                  <a:pt x="0" y="0"/>
                </a:moveTo>
                <a:lnTo>
                  <a:pt x="3562608" y="0"/>
                </a:lnTo>
                <a:lnTo>
                  <a:pt x="3562608" y="3562607"/>
                </a:lnTo>
                <a:lnTo>
                  <a:pt x="0" y="3562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-373675" y="3931060"/>
            <a:ext cx="19035348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18000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MUCHAS GRACIAS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205" y="7760767"/>
            <a:ext cx="16441591" cy="179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12999">
                <a:solidFill>
                  <a:srgbClr val="01020C"/>
                </a:solidFill>
                <a:latin typeface="Program"/>
                <a:ea typeface="Program"/>
                <a:cs typeface="Program"/>
                <a:sym typeface="Program"/>
              </a:rPr>
              <a:t>¿ALGUNA PREGUNTA?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262</Words>
  <Application>Microsoft Macintosh PowerPoint</Application>
  <PresentationFormat>Personalizado</PresentationFormat>
  <Paragraphs>51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Impact</vt:lpstr>
      <vt:lpstr>Arial</vt:lpstr>
      <vt:lpstr>Porcelain</vt:lpstr>
      <vt:lpstr>Program</vt:lpstr>
      <vt:lpstr>Calibri</vt:lpstr>
      <vt:lpstr>AC Fifindrel</vt:lpstr>
      <vt:lpstr>Bobby Jones Condensed Soft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Pink Chalkboard Brainstorm Presentation</dc:title>
  <cp:lastModifiedBy>Juan Zubiaga</cp:lastModifiedBy>
  <cp:revision>3</cp:revision>
  <dcterms:created xsi:type="dcterms:W3CDTF">2006-08-16T00:00:00Z</dcterms:created>
  <dcterms:modified xsi:type="dcterms:W3CDTF">2025-01-24T07:29:21Z</dcterms:modified>
  <dc:identifier>DAGdCdjgsRA</dc:identifier>
</cp:coreProperties>
</file>